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9" r:id="rId4"/>
    <p:sldId id="260" r:id="rId5"/>
    <p:sldId id="270" r:id="rId6"/>
    <p:sldId id="261" r:id="rId7"/>
    <p:sldId id="271" r:id="rId8"/>
    <p:sldId id="267" r:id="rId9"/>
    <p:sldId id="273" r:id="rId10"/>
    <p:sldId id="266" r:id="rId11"/>
    <p:sldId id="274" r:id="rId12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>
        <p:scale>
          <a:sx n="103" d="100"/>
          <a:sy n="103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Kliknij, aby edytować style wzorca tekstu</a:t>
            </a:r>
          </a:p>
          <a:p>
            <a:pPr lvl="1" rtl="0"/>
            <a:r>
              <a:t>Drugi poziom</a:t>
            </a:r>
          </a:p>
          <a:p>
            <a:pPr lvl="2" rtl="0"/>
            <a:r>
              <a:t>Trzeci poziom</a:t>
            </a:r>
          </a:p>
          <a:p>
            <a:pPr lvl="3" rtl="0"/>
            <a:r>
              <a:t>Czwarty poziom</a:t>
            </a:r>
          </a:p>
          <a:p>
            <a:pPr lvl="4" rtl="0"/>
            <a:r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pl-PL" smtClean="0"/>
              <a:t>Kliknij, aby edytować styl wzorca podtytułu</a:t>
            </a:r>
            <a:endParaRPr/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pl-PL" smtClean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pl-PL" smtClean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pl-PL" smtClean="0"/>
              <a:t>Kliknij, aby edytować style wzorca tekstu</a:t>
            </a:r>
          </a:p>
          <a:p>
            <a:pPr lvl="1" rtl="0"/>
            <a:r>
              <a:rPr lang="pl-PL" smtClean="0"/>
              <a:t>Drugi poziom</a:t>
            </a:r>
          </a:p>
          <a:p>
            <a:pPr lvl="2" rtl="0"/>
            <a:r>
              <a:rPr lang="pl-PL" smtClean="0"/>
              <a:t>Trzeci poziom</a:t>
            </a:r>
          </a:p>
          <a:p>
            <a:pPr lvl="3" rtl="0"/>
            <a:r>
              <a:rPr lang="pl-PL" smtClean="0"/>
              <a:t>Czwarty poziom</a:t>
            </a:r>
          </a:p>
          <a:p>
            <a:pPr lvl="4" rtl="0"/>
            <a:r>
              <a:rPr lang="pl-PL" smtClean="0"/>
              <a:t>Piąty poziom</a:t>
            </a:r>
            <a:endParaRPr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 smtClean="0"/>
              <a:t>Kliknij, aby edytować styl</a:t>
            </a:r>
            <a:endParaRPr/>
          </a:p>
        </p:txBody>
      </p:sp>
      <p:sp>
        <p:nvSpPr>
          <p:cNvPr id="8" name="Prostokąt zaokrąglony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Obraz — symbol zastępczy 2" descr="Pusty symbol zastępczy pozwalający dodać obraz. Kliknij symbol zastępczy i wybierz obraz, który chcesz dodać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pl-PL" smtClean="0"/>
              <a:t>Kliknij ikonę, aby dodać obraz</a:t>
            </a:r>
            <a:endParaRPr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2016-09-01</a:t>
            </a:r>
            <a:endParaRPr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"/>
              <a:t>Kliknij, aby edytować styl wzorca tytułu</a:t>
            </a:r>
            <a:endParaRPr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"/>
              <a:t>Kliknij, aby edytować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2016-09-01</a:t>
            </a:r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65213" y="1727200"/>
            <a:ext cx="7339878" cy="1126836"/>
          </a:xfrm>
        </p:spPr>
        <p:txBody>
          <a:bodyPr rtlCol="0">
            <a:noAutofit/>
          </a:bodyPr>
          <a:lstStyle/>
          <a:p>
            <a:r>
              <a:rPr lang="pl-PL" sz="3200" dirty="0"/>
              <a:t>Sprawozdanie z realizacji programu „Na </a:t>
            </a:r>
            <a:r>
              <a:rPr lang="pl-PL" sz="3200" dirty="0" smtClean="0"/>
              <a:t>zdrowie” za </a:t>
            </a:r>
            <a:r>
              <a:rPr lang="pl-PL" sz="3200" dirty="0"/>
              <a:t>rok szkolny 2022/2023</a:t>
            </a:r>
            <a:endParaRPr lang="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7031" y="2840949"/>
            <a:ext cx="7091361" cy="838200"/>
          </a:xfrm>
        </p:spPr>
        <p:txBody>
          <a:bodyPr rtlCol="0">
            <a:normAutofit/>
          </a:bodyPr>
          <a:lstStyle/>
          <a:p>
            <a:pPr lvl="0"/>
            <a:r>
              <a:rPr lang="pl-PL" dirty="0" smtClean="0">
                <a:solidFill>
                  <a:schemeClr val="tx1"/>
                </a:solidFill>
                <a:cs typeface="Tahoma" pitchFamily="2"/>
              </a:rPr>
              <a:t>Przedszkole </a:t>
            </a:r>
            <a:r>
              <a:rPr lang="pl-PL" dirty="0">
                <a:solidFill>
                  <a:schemeClr val="tx1"/>
                </a:solidFill>
                <a:cs typeface="Tahoma" pitchFamily="2"/>
              </a:rPr>
              <a:t>z Oddziałami</a:t>
            </a:r>
            <a:br>
              <a:rPr lang="pl-PL" dirty="0">
                <a:solidFill>
                  <a:schemeClr val="tx1"/>
                </a:solidFill>
                <a:cs typeface="Tahoma" pitchFamily="2"/>
              </a:rPr>
            </a:br>
            <a:r>
              <a:rPr lang="pl-PL" dirty="0" smtClean="0">
                <a:solidFill>
                  <a:schemeClr val="tx1"/>
                </a:solidFill>
                <a:cs typeface="Tahoma" pitchFamily="2"/>
              </a:rPr>
              <a:t>Integracyjnymi </a:t>
            </a:r>
            <a:r>
              <a:rPr lang="pl-PL" dirty="0">
                <a:solidFill>
                  <a:schemeClr val="tx1"/>
                </a:solidFill>
                <a:cs typeface="Tahoma" pitchFamily="2"/>
              </a:rPr>
              <a:t>nr 24 w Zabrzu</a:t>
            </a:r>
          </a:p>
          <a:p>
            <a:pPr rtl="0"/>
            <a:endParaRPr lang="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2509" y="5574473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5240" y="180000"/>
            <a:ext cx="1904760" cy="85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09574" y="549564"/>
            <a:ext cx="3815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800080"/>
                </a:solidFill>
                <a:latin typeface="Carlito" pitchFamily="18"/>
                <a:cs typeface="Carlito" pitchFamily="18"/>
              </a:rPr>
              <a:t>Dbam o moje otoczenie </a:t>
            </a:r>
            <a:r>
              <a:rPr lang="pl-PL" dirty="0">
                <a:solidFill>
                  <a:srgbClr val="800080"/>
                </a:solidFill>
                <a:cs typeface="Tahoma" pitchFamily="2"/>
              </a:rPr>
              <a:t>– środowisko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31271" y="1250111"/>
            <a:ext cx="10344727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Zajęcia  w różnych porach roku na temat ekosystemów i zmian w nich zachodzących wraz ze zmianą pór roku.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Wykorzystanie zajęć w </a:t>
            </a:r>
            <a:r>
              <a:rPr lang="pl-PL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j.angielskim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eksploracji otaczającego świata przyrody.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Porządkowanie zabawek po zabawie.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Pełnienie dyżurów.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Utrzymywanie porządku w swojej szafce.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Segregowanie odpadów w sali.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Realizacja programów ekologicznych 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„Proste sposoby na ochronę przyrody””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Realizacja programu „Kubusiowi przyjaciele natury”.</a:t>
            </a:r>
          </a:p>
          <a:p>
            <a:pPr marL="285750" lvl="0" indent="-285750" algn="just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Powitanie </a:t>
            </a: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wiosny - uroczystość przedszkolna z okazji  pierwszego dnia wiosny. Aktywne działania utrwalające wiadomości na temat zmian zachodzących w przyrodzie: sianie roślin, malowanie wiosennych obrazów, tworzenie kolorowych wiosennych kwiatów z różnorodnych materiałów w tym materiału przyrodniczego</a:t>
            </a: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Dzień krokusa- sadzenie krokusów na rabacie przed przedszkolem.</a:t>
            </a:r>
          </a:p>
          <a:p>
            <a:pPr marL="285750" lvl="0" indent="-285750" algn="just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Dzień Ziemi – włączenie się w ogólnopolska akcję.</a:t>
            </a:r>
          </a:p>
          <a:p>
            <a:pPr marL="285750" lvl="0" indent="-285750" algn="just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Dzień pszczoły – poznanie roli owadów, zwłaszcza pszczół w przyrodzie.</a:t>
            </a:r>
          </a:p>
          <a:p>
            <a:pPr marL="285750" lvl="0" indent="-285750" algn="just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Dzień drzewa- dzieci poznały budowę drzewa, jego znaczenie dla człowieka, zwierząt i przyrody</a:t>
            </a:r>
            <a:endParaRPr lang="pl-PL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283"/>
              </a:spcBef>
              <a:buFont typeface="Arial" panose="020B0604020202020204" pitchFamily="34" charset="0"/>
              <a:buChar char="•"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4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09574" y="549564"/>
            <a:ext cx="8258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55308D"/>
                </a:solidFill>
                <a:cs typeface="Tahoma" pitchFamily="2"/>
              </a:rPr>
              <a:t>Efekty</a:t>
            </a:r>
            <a:r>
              <a:rPr lang="pl-PL" dirty="0">
                <a:solidFill>
                  <a:srgbClr val="81D41A"/>
                </a:solidFill>
                <a:cs typeface="Tahoma" pitchFamily="2"/>
              </a:rPr>
              <a:t/>
            </a:r>
            <a:br>
              <a:rPr lang="pl-PL" dirty="0">
                <a:solidFill>
                  <a:srgbClr val="81D41A"/>
                </a:solidFill>
                <a:cs typeface="Tahoma" pitchFamily="2"/>
              </a:rPr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831271" y="1250111"/>
            <a:ext cx="1034472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pl-PL" sz="1400" b="1" dirty="0">
                <a:cs typeface="Tahoma" pitchFamily="2"/>
              </a:rPr>
              <a:t>Dzieci: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obserwują przyrodę, wyciągają wnioski, opisują zaobserwowane zmiany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porządkują salę po skończonej zabawie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dbają o swoje przybory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wywiązują się z powierzonych obowiązków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wrzucają odpady do odpowiednich pojemników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wypowiadają się  na temat roli drzew i lasu dla człowieka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smtClean="0">
                <a:cs typeface="Tahoma" pitchFamily="2"/>
              </a:rPr>
              <a:t>opowiadają </a:t>
            </a:r>
            <a:r>
              <a:rPr lang="pl-PL" sz="1400" dirty="0">
                <a:cs typeface="Tahoma" pitchFamily="2"/>
              </a:rPr>
              <a:t>o znaczeniu owadów w przyrodzie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ahoma" pitchFamily="2"/>
              </a:rPr>
              <a:t>rozwiązują </a:t>
            </a:r>
            <a:r>
              <a:rPr lang="pl-PL" sz="1400" dirty="0">
                <a:cs typeface="Tahoma" pitchFamily="2"/>
              </a:rPr>
              <a:t>zagadki słowne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wykonują prace plastyczne z wykorzystaniem materiału przyrodniczego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sieją rośliny, obserwują  ich rozwój, wyciągają wnioski z przeprowadzonej obserwacji</a:t>
            </a:r>
          </a:p>
          <a:p>
            <a:pPr lvl="0"/>
            <a:r>
              <a:rPr lang="pl-PL" sz="1400" b="1" dirty="0">
                <a:cs typeface="Tahoma" pitchFamily="2"/>
              </a:rPr>
              <a:t>Rodzice: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wspierają dzieci w działaniach, wspólnie podejmują proponowane  działania np. strój ekologiczny, zdjęcia itp..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cs typeface="Tahoma" pitchFamily="2"/>
              </a:rPr>
              <a:t>segregują odpady</a:t>
            </a:r>
          </a:p>
          <a:p>
            <a:pPr lvl="0"/>
            <a:endParaRPr lang="pl-PL" sz="1400" dirty="0"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4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sz="3600" dirty="0" smtClean="0">
                <a:solidFill>
                  <a:srgbClr val="81D41A"/>
                </a:solidFill>
                <a:cs typeface="Tahoma" pitchFamily="2"/>
              </a:rPr>
              <a:t>Odżywiam się zdrowo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Kontynuacja akcji „Mamo, tato wolę wodę” – w salach dzieci mają na bieżąco dostęp do dystrybutorów z wodą, dzięki czemu wdrażają się do zaspakajania pragnienia poprzez picie wody, rezygnując z napojów słodkich, gazowanych itp.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Organizacja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zajęć na temat zdrowego odżywiania.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Tworzenie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piramidy zdrowia.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Wykorzystanie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 pracy z dziećmi gier i zabaw edukacyjnych, utrwalających wiedzę na temat zdrowego odżywiania np. owocowa wieża.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Wdrażanie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dzieci do pełnienia dyżurów w czasie posiłków – doskonalenie umiejętności poprawnego nakrywania do stołu.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Tworzenie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 czasie posiłków atmosfery sprzyjającej kulturalnemu zachowaniu przy stole.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Organizacja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zajęć na temat wartości produktu, a reklamą.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Przeprowadzenie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zajęć na temat zdrowych produktów, składników pokarmowych.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Uwrażliwienie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dzieci na język reklamy, wyposażenie w wiedzę, gdzie szukać rzetelnej wiedzy na temat wartości odżywczej produktów – etykiety, nie reklamy.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Działania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 ramach akcji „Klub zdrowego przedszkolaka” promowanie  prawidłowego odżywiania 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się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Udział w zajęciach na temat zdrowego odżywiania przygotowanych przez studentów Śląskiej Akademii Medycznej</a:t>
            </a:r>
            <a:endParaRPr lang="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dział w akcji „Wirusoochrona”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łączenie owoców i warzyw do jadłospisu jako II śniadanie, poczęstunek w czasie balu czy innych uroczystości przedszkolnych</a:t>
            </a:r>
            <a:r>
              <a:rPr lang="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Dzien jabłka- promowanie spożywania owoców.</a:t>
            </a:r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Sałatka owocowa- zajęcia kulinarne.</a:t>
            </a:r>
            <a:endParaRPr lang="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sz="3200" dirty="0" smtClean="0">
                <a:solidFill>
                  <a:srgbClr val="81D41A"/>
                </a:solidFill>
                <a:cs typeface="Tahoma" pitchFamily="2"/>
              </a:rPr>
              <a:t>Efekty</a:t>
            </a:r>
            <a:r>
              <a:rPr lang="pl-PL" dirty="0"/>
              <a:t/>
            </a:r>
            <a:br>
              <a:rPr lang="pl-PL" dirty="0"/>
            </a:br>
            <a:endParaRPr lang="pl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2208212" y="1600200"/>
            <a:ext cx="7951787" cy="4114800"/>
          </a:xfrm>
        </p:spPr>
        <p:txBody>
          <a:bodyPr rtlCol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Dzieci: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wybierają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wodę i soki w celu zaspokojenia pragnienia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wymieniają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zdrowe produkty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znają piramidę zdrowia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aktywnie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i chętnie uczestniczą w zajęciach poruszających temat zdrowego odżywiania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włączają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się w nakrywanie do stołów i sprzątają po sobie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współtworzą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atmosferę sprzyjająca kulturalnemu spożywaniu posiłków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czerpią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informację o produkcie na podstawie informacji dostarczonej przez dorosłego z etykiety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wymieniają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grupy produktów (5 i 6 – latki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pożywają owoce i ich przetwory w ramach II śniadania i jako 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przekąski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ykonują zdrowe posiłki – sałatka owocowa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ymieniają korzyści wynikające ze spożywania owoców.</a:t>
            </a:r>
            <a:endParaRPr lang="pl-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endParaRPr lang="pl-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1400" b="1" dirty="0">
                <a:latin typeface="Calibri" panose="020F0502020204030204" pitchFamily="34" charset="0"/>
                <a:cs typeface="Calibri" panose="020F0502020204030204" pitchFamily="34" charset="0"/>
              </a:rPr>
              <a:t>Rodzice: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endParaRPr lang="pl-PL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wspierają  dzieci w codziennych wyborach, w celu wyrobienia prawidłowych nawyków żywieniowych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endParaRPr lang="pl-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64377" y="482601"/>
            <a:ext cx="6400801" cy="1198418"/>
          </a:xfrm>
        </p:spPr>
        <p:txBody>
          <a:bodyPr rtlCol="0">
            <a:normAutofit fontScale="90000"/>
          </a:bodyPr>
          <a:lstStyle/>
          <a:p>
            <a:r>
              <a:rPr lang="pl-PL" sz="5400" dirty="0">
                <a:solidFill>
                  <a:srgbClr val="FF8000"/>
                </a:solidFill>
                <a:cs typeface="Tahoma" pitchFamily="2"/>
              </a:rPr>
              <a:t>Bezpieczeństwo swoje i innych</a:t>
            </a:r>
            <a:endParaRPr lang="pl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4202545" y="1884217"/>
            <a:ext cx="7332085" cy="4331855"/>
          </a:xfrm>
        </p:spPr>
        <p:txBody>
          <a:bodyPr rtlCol="0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Oglądanie filmów edukacyjnych na temat bezpiecznego poruszania się po drogach.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Organizowanie zabaw ruchowych, w trakcie których dzieci mogły utrwalić znaczenie świateł sygnalizatora świetlnego.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Realizacja zajęć  na temat bezpiecznego poruszania się po drogach.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Nauka piosenek o bezpieczeństwie drogowym.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na temat bezpiecznego korzystania z urządzeń elektrycznych, uwrażliwienie na zakaz używania ich bez nadzoru osoby dorosłej.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Zajęcia poruszające temat zagrożeń ze strony osób poznawanych przez </a:t>
            </a:r>
            <a:r>
              <a:rPr lang="pl-PL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internet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Organizacja kącików aktywności, pozwalających dzieciom podejmowanie zabaw tematycznych, odgrywanie ról.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Omówienie działań, które należy podjąć udzielając poszkodowanemu pierwszej pomocy przedmedycznej.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Wspólne ustalanie norm regulujących zachowanie w grupie, redagowanie zasad kontraktów grupowych.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Promowanie w różnych sytuacjach pozytywnych </a:t>
            </a:r>
            <a:r>
              <a:rPr lang="pl-PL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zachowań</a:t>
            </a: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współpracy, współdziałania, empatii</a:t>
            </a:r>
            <a:r>
              <a:rPr lang="pl-PL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64377" y="482601"/>
            <a:ext cx="6400801" cy="1198418"/>
          </a:xfrm>
        </p:spPr>
        <p:txBody>
          <a:bodyPr rtlCol="0">
            <a:normAutofit fontScale="90000"/>
          </a:bodyPr>
          <a:lstStyle/>
          <a:p>
            <a:r>
              <a:rPr lang="pl-PL" sz="5400" dirty="0">
                <a:solidFill>
                  <a:srgbClr val="FF8000"/>
                </a:solidFill>
                <a:cs typeface="Tahoma" pitchFamily="2"/>
              </a:rPr>
              <a:t>Efekty</a:t>
            </a:r>
            <a:br>
              <a:rPr lang="pl-PL" sz="5400" dirty="0">
                <a:solidFill>
                  <a:srgbClr val="FF8000"/>
                </a:solidFill>
                <a:cs typeface="Tahoma" pitchFamily="2"/>
              </a:rPr>
            </a:br>
            <a:endParaRPr lang="pl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4202545" y="1884217"/>
            <a:ext cx="7332085" cy="4331855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Dzieci: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wypowiadają się na temat bezpiecznego poruszania się po ulicy na podstawie opowiadań, filmów edukacyjnych oraz własnych doświadczeń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aktywnie uczestniczą w zabawach ruchowych i </a:t>
            </a:r>
            <a:r>
              <a:rPr lang="pl-PL"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dramowych</a:t>
            </a:r>
            <a:endParaRPr lang="pl-PL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reagują na sygnał umowny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prezentują i omawiają treść piosenek o tematyce związanej z bezpieczeństwem na drodze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wypowiadają się na temat bezpiecznego korzystania z urządzeń elektrycznych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odróżniają prawidłowe i niebezpieczne zachowania przedstawione na ilustracjach, uzasadniają swój wybór, oceniają zachowania bohaterów przedstawionych sytuacji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odgrywają w zabawie powierzone role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wymieniają numery alarmowe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przytaczają zasady zawarte w kontrakcie grupowym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dokonują samooceny własnego zachowania, potrafią przeprosić za złe zachowanie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znają zwroty grzecznościowe, wskazują sytuacje w których należy ich użyć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witają się przy wejściu do pomieszczenia  (6 latki)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Rodzice: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utrwalają zasady bezpieczeństwa w codziennych sytuacjach</a:t>
            </a:r>
          </a:p>
        </p:txBody>
      </p:sp>
    </p:spTree>
    <p:extLst>
      <p:ext uri="{BB962C8B-B14F-4D97-AF65-F5344CB8AC3E}">
        <p14:creationId xmlns:p14="http://schemas.microsoft.com/office/powerpoint/2010/main" val="216584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 — symbol zastępczy 2"/>
          <p:cNvSpPr>
            <a:spLocks noGrp="1"/>
          </p:cNvSpPr>
          <p:nvPr>
            <p:ph type="body" sz="half" idx="2"/>
          </p:nvPr>
        </p:nvSpPr>
        <p:spPr>
          <a:xfrm>
            <a:off x="1411577" y="1313514"/>
            <a:ext cx="7289077" cy="3969686"/>
          </a:xfrm>
        </p:spPr>
        <p:txBody>
          <a:bodyPr rtlCol="0">
            <a:normAutofit fontScale="85000" lnSpcReduction="20000"/>
          </a:bodyPr>
          <a:lstStyle/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Zajęcia na temat higieny osobistej.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Codzienne wdrażanie do mycia rąk przed posiłkami, po skorzystaniu z toalety,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przyjściu z podwórka.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Wykorzystanie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literatury dla dzieci w uwrażliwianiu na estetyczny wygląd i dbałość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higienę osobistą M. Kownacka „Kukuryku na ręczniku”.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Wdrażanie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dzieci do prawidłowego czyszczenia nosa, korzystania z chusteczek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higienicznych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Zajęcia na temat źródeł zakażeń – wirusy i bakterie oraz wskazanie sposobów walki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nimi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Organizacja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zajęć na temat higieny jamy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ustnej.  </a:t>
            </a: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Nauka piosenek poruszających temat higieny.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Zachęcanie rodziców do ubioru dzieci na cebulkę, by mogły dobrać strój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temperatury otoczenia.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Wyrabianie umiejętności dostosowywania stroju do okazji: strój sportowy, galowy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gimnastyczny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, poprzez przykład własny i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współpracę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 rodzicami.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ształtowanie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i utrwalenie nawyków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higienicznych, w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szczególności dbanie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o czystość. Działania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w ramach akcji „Klub zdrowego przedszkolaka”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oraz programu</a:t>
            </a: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„</a:t>
            </a:r>
            <a:r>
              <a:rPr lang="pl-PL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Wirusoochrona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promujące 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higienę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rąk, profilaktykę chorób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  <a:p>
            <a:pPr marL="285750" lvl="0" indent="-285750">
              <a:spcBef>
                <a:spcPts val="283"/>
              </a:spcBef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Dzień dentysty – zapoznanie z pracą stomatologa, uwrażliwienie na konieczność</a:t>
            </a:r>
          </a:p>
          <a:p>
            <a:pPr lvl="0">
              <a:spcBef>
                <a:spcPts val="283"/>
              </a:spcBef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zachowania higieny jamy ustnej.</a:t>
            </a: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pl-PL" dirty="0">
              <a:cs typeface="Tahoma" pitchFamily="2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89891" y="550277"/>
            <a:ext cx="7075054" cy="761287"/>
          </a:xfrm>
        </p:spPr>
        <p:txBody>
          <a:bodyPr/>
          <a:lstStyle/>
          <a:p>
            <a:r>
              <a:rPr lang="pl-PL" sz="2800" dirty="0" smtClean="0">
                <a:solidFill>
                  <a:srgbClr val="729FCF"/>
                </a:solidFill>
                <a:cs typeface="Tahoma" pitchFamily="2"/>
              </a:rPr>
              <a:t>      Dbamy </a:t>
            </a:r>
            <a:r>
              <a:rPr lang="pl-PL" sz="2800" dirty="0">
                <a:solidFill>
                  <a:srgbClr val="729FCF"/>
                </a:solidFill>
                <a:cs typeface="Tahoma" pitchFamily="2"/>
              </a:rPr>
              <a:t>o czystość swojego ciała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 — symbol zastępczy 2"/>
          <p:cNvSpPr>
            <a:spLocks noGrp="1"/>
          </p:cNvSpPr>
          <p:nvPr>
            <p:ph type="body" sz="half" idx="2"/>
          </p:nvPr>
        </p:nvSpPr>
        <p:spPr>
          <a:xfrm>
            <a:off x="1411577" y="1313514"/>
            <a:ext cx="7289077" cy="3969686"/>
          </a:xfrm>
        </p:spPr>
        <p:txBody>
          <a:bodyPr rtlCol="0">
            <a:normAutofit fontScale="85000" lnSpcReduction="20000"/>
          </a:bodyPr>
          <a:lstStyle/>
          <a:p>
            <a:pPr lvl="0"/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Dzieci: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myją ręce po przyjściu do przedszkola, przed posiłkami, po skorzystaniu z toalety, po przyjściu </a:t>
            </a:r>
            <a:endParaRPr lang="pl-P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podwórka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wypowiadają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się na temat utrzymywania higieny osobistej w oparciu o prezentowane przez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nauczycieli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utwory literatury dziecięcej oraz własne doświadczenia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włączają się w porządkowanie sali po skończonej zabawie, odkładają przybory na swoje miejsca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odkładają zabawki do punktów dezynfekcji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samodzielnie korzystają z chusteczek higienicznych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wskazują związek między wirusami i bakteriami, a chorobami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uczestniczą w seansach filmów edukacyjnych, wypowiadają się na ich temat, omawiają poruszany </a:t>
            </a:r>
            <a:endParaRPr lang="pl-P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nich temat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wypowiadają się na temat higieny jamy ustnej, opowiadają o swoich doświadczeniach np. wizycie </a:t>
            </a:r>
            <a:endParaRPr lang="pl-P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stomatologa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dopasowują ubiór do temperatury otoczenia, dbając o swój  komfort termiczny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tworzą plakaty zachęcające do częstego mycia rąk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wymieniają  sposoby walki z chorobami zakaźnymi,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zakrywają usta przy kichaniu kaszlu, zgłaszają złe samopoczucie dorosłym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Rodzice: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ubierają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dzieci na cebulkę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ubierają dzieci adekwatnie do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okazji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Przyprowadzają do przedszkola zdrowe dzieci</a:t>
            </a:r>
          </a:p>
          <a:p>
            <a:pPr marL="285750" lvl="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pl-PL" dirty="0">
              <a:cs typeface="Tahoma" pitchFamily="2"/>
            </a:endParaRPr>
          </a:p>
          <a:p>
            <a:pPr lvl="0"/>
            <a:endParaRPr lang="pl-PL" dirty="0">
              <a:cs typeface="Tahoma" pitchFamily="2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089891" y="591127"/>
            <a:ext cx="7075054" cy="720437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>
                <a:solidFill>
                  <a:srgbClr val="729FCF"/>
                </a:solidFill>
                <a:cs typeface="Tahoma" pitchFamily="2"/>
              </a:rPr>
              <a:t>      </a:t>
            </a:r>
            <a:r>
              <a:rPr lang="pl-PL" sz="2800" dirty="0">
                <a:solidFill>
                  <a:srgbClr val="729FCF"/>
                </a:solidFill>
                <a:cs typeface="Tahoma" pitchFamily="2"/>
              </a:rPr>
              <a:t>Efekty</a:t>
            </a:r>
            <a:r>
              <a:rPr lang="pl-PL" sz="2800" dirty="0">
                <a:solidFill>
                  <a:srgbClr val="81D41A"/>
                </a:solidFill>
                <a:cs typeface="Tahoma" pitchFamily="2"/>
              </a:rPr>
              <a:t/>
            </a:r>
            <a:br>
              <a:rPr lang="pl-PL" sz="2800" dirty="0">
                <a:solidFill>
                  <a:srgbClr val="81D41A"/>
                </a:solidFill>
                <a:cs typeface="Tahoma" pitchFamily="2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2158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94703" y="208531"/>
            <a:ext cx="8683770" cy="613505"/>
          </a:xfrm>
        </p:spPr>
        <p:txBody>
          <a:bodyPr rtlCol="0">
            <a:normAutofit/>
          </a:bodyPr>
          <a:lstStyle/>
          <a:p>
            <a:r>
              <a:rPr lang="pl-PL" sz="2800" dirty="0">
                <a:solidFill>
                  <a:srgbClr val="355269"/>
                </a:solidFill>
                <a:cs typeface="Tahoma" pitchFamily="2"/>
              </a:rPr>
              <a:t>Lubię aktywnie spędzać czas</a:t>
            </a:r>
            <a:endParaRPr lang="pl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282268" y="1017949"/>
            <a:ext cx="8508277" cy="5031869"/>
          </a:xfrm>
        </p:spPr>
        <p:txBody>
          <a:bodyPr rtlCol="0">
            <a:normAutofit fontScale="92500"/>
          </a:bodyPr>
          <a:lstStyle/>
          <a:p>
            <a:pPr marL="285750" lv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Monitorowanie stanu powietrza i dostosowanie aktywności do warunków pogodowych i poziomu zanieczyszczenia powietrza – zabawy na przedszkolnym placu zabaw tylko w dniach gdy jakość powietrza jest dobra i bardzo dobra.</a:t>
            </a:r>
          </a:p>
          <a:p>
            <a:pPr marL="285750" lv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Codzienne aktualizowanie informacji o jakości powietrza na tablicy przy sekretariacie.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Zabawy ruchowe w salach, sali gimnastyczne z wykorzystaniem przyborów sportowych oraz dmuchanego toru przeszkód.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Zaplanowanie w ramowym planie dnia  różnych form aktywności, uwzględniając czas na odpoczynek, relaksację.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Organizacja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Dnia Fair </a:t>
            </a:r>
            <a:r>
              <a:rPr lang="pl-P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play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spotkanie z trenerem piłki nożnej, zachęcanie do aktywnego spędzania czasu.</a:t>
            </a:r>
          </a:p>
          <a:p>
            <a:pPr marL="285750" lv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Organizacja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miejskiego konkursu fotograficznego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„Zabrzańskie spotkania z przyrodą””.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Podjęcie działań w ramach wojewódzkiej akcji informacyjno-edukacyjnej pt. „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Wirusoochrona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”. Dzieci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nabywały</a:t>
            </a:r>
            <a:b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i utrwalały umiejętności związane z prawidłową higieną rąk,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zasad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zdrowego stylu życia – prawidłowego odżywiania, aktywności fizycznej oraz – innych zasad higieniczny  (np. dostosowanie ubrania do warunków pogodowych).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XI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Dzień Optymizmu – działania w ramach ogólnopolskiej akcji. Kształtowanie odporności psychicznej dzieci poprzez pozytywne nastawienie do działań, wspólnej zabawy i pracy.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Działania w ramach akcji „Klub zdrowego przedszkolaka” promowanie aktywności fizycznej, uwrażliwianie i wdrażanie dzieci do ochrony przed szkodliwym działaniem promieni słonecznych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np.„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Brązowo, ale czy zdrowo?” oraz uświadomienie dzieciom szkodliwego wpływu różnych dymów na zdrowie człowieka  (szczególnie papierosowego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Organizowanie wycieczek zachęcających do aktywności fizycznej, połączonej z aktywnością poznawczą.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Krzewienie turystyki pieszej poprzez organizację wycieczek rodzinnych w góry.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Sportowa nocka- impreza przedszkolna z udziałem trenera piłki nożnej, gry i zabawy ruchowe.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Kółka zainteresowań: sportowe, taneczne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Udział w kampanii edukacyjnej „Mniej ekranu, więcej dziecka”.</a:t>
            </a:r>
          </a:p>
          <a:p>
            <a:pPr marL="285750" lvl="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Zajęcia przygotowane przez trenerów Górnika Zabrze w ramach projektu „Zdrowe przedszkole”.</a:t>
            </a:r>
            <a:endParaRPr lang="pl-P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ct val="110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94703" y="208531"/>
            <a:ext cx="8683770" cy="613505"/>
          </a:xfrm>
        </p:spPr>
        <p:txBody>
          <a:bodyPr rtlCol="0">
            <a:normAutofit/>
          </a:bodyPr>
          <a:lstStyle/>
          <a:p>
            <a:r>
              <a:rPr lang="pl-PL" sz="2800" dirty="0">
                <a:solidFill>
                  <a:srgbClr val="355269"/>
                </a:solidFill>
                <a:cs typeface="Tahoma" pitchFamily="2"/>
              </a:rPr>
              <a:t>Efekty</a:t>
            </a:r>
            <a:endParaRPr lang="pl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309977" y="1258095"/>
            <a:ext cx="8508277" cy="4653178"/>
          </a:xfrm>
        </p:spPr>
        <p:txBody>
          <a:bodyPr rtlCol="0">
            <a:normAutofit fontScale="77500" lnSpcReduction="20000"/>
          </a:bodyPr>
          <a:lstStyle/>
          <a:p>
            <a:pPr lvl="0"/>
            <a:r>
              <a:rPr lang="pl-PL" b="1" dirty="0">
                <a:cs typeface="Tahoma" pitchFamily="2"/>
              </a:rPr>
              <a:t>Dzieci: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odczytują dane o stanie jakości powietrza z tablicy przed sekretariatem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aktywnie uczestniczą w zabawach ruchowych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korzystają z sali gimnastycznej, przyborów, placu zabaw zachowując zasady bezpieczeństwa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słuchają muzyki relaksacyjnej, kołysanek, opowiadań i bajek w celu wyciszenia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cs typeface="Tahoma" pitchFamily="2"/>
              </a:rPr>
              <a:t>łączą </a:t>
            </a:r>
            <a:r>
              <a:rPr lang="pl-PL" dirty="0">
                <a:cs typeface="Tahoma" pitchFamily="2"/>
              </a:rPr>
              <a:t>aktywność fizyczną z aktywnością poznawczą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eksplorują otaczający świat w celu poszerzania wiedzy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podejmują proponowane aktywności, nie zniechęcają się niepowodzeniami, podejmują kolejne próby w celu osiągnięcia celu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improwizują do muzyki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w upalne dni zakładają nakrycia </a:t>
            </a:r>
            <a:r>
              <a:rPr lang="pl-PL" dirty="0" smtClean="0">
                <a:cs typeface="Tahoma" pitchFamily="2"/>
              </a:rPr>
              <a:t>głowy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p</a:t>
            </a:r>
            <a:r>
              <a:rPr lang="pl-PL" dirty="0" smtClean="0">
                <a:cs typeface="Tahoma" pitchFamily="2"/>
              </a:rPr>
              <a:t>rzestrzegają zasad zdrowej rywalizacji Fair </a:t>
            </a:r>
            <a:r>
              <a:rPr lang="pl-PL" dirty="0" err="1" smtClean="0">
                <a:cs typeface="Tahoma" pitchFamily="2"/>
              </a:rPr>
              <a:t>play</a:t>
            </a:r>
            <a:endParaRPr lang="pl-PL" dirty="0" smtClean="0">
              <a:cs typeface="Tahoma" pitchFamily="2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c</a:t>
            </a:r>
            <a:r>
              <a:rPr lang="pl-PL" dirty="0" smtClean="0">
                <a:cs typeface="Tahoma" pitchFamily="2"/>
              </a:rPr>
              <a:t>hętnie uczestniczą w wycieczkach, spędzając na nich aktywnie </a:t>
            </a:r>
            <a:r>
              <a:rPr lang="pl-PL" dirty="0" smtClean="0">
                <a:cs typeface="Tahoma" pitchFamily="2"/>
              </a:rPr>
              <a:t>czas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w</a:t>
            </a:r>
            <a:r>
              <a:rPr lang="pl-PL" dirty="0" smtClean="0">
                <a:cs typeface="Tahoma" pitchFamily="2"/>
              </a:rPr>
              <a:t>ypowiada się na temat szkodliwości spędzania czasu przed ekranem </a:t>
            </a:r>
            <a:endParaRPr lang="pl-PL" dirty="0">
              <a:cs typeface="Tahoma" pitchFamily="2"/>
            </a:endParaRPr>
          </a:p>
          <a:p>
            <a:pPr lvl="0"/>
            <a:r>
              <a:rPr lang="pl-PL" b="1" dirty="0">
                <a:cs typeface="Tahoma" pitchFamily="2"/>
              </a:rPr>
              <a:t>Rodzice: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wyposażają dzieci w odpowiedni ubiór np. czapki z daszkiem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dostarczają dzieciom okazji do aktywności fizyczne, proponując spacery i dodatkowe zajęcia sportowe, taneczne </a:t>
            </a:r>
            <a:r>
              <a:rPr lang="pl-PL" dirty="0" smtClean="0">
                <a:cs typeface="Tahoma" pitchFamily="2"/>
              </a:rPr>
              <a:t>itp.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cs typeface="Tahoma" pitchFamily="2"/>
              </a:rPr>
              <a:t>w</a:t>
            </a:r>
            <a:r>
              <a:rPr lang="pl-PL" dirty="0" smtClean="0">
                <a:cs typeface="Tahoma" pitchFamily="2"/>
              </a:rPr>
              <a:t>spólnie spędzają czas na pieszych wyprawach, własnym przykładem zachęcają do aktywnego spędzania </a:t>
            </a:r>
            <a:r>
              <a:rPr lang="pl-PL" dirty="0" smtClean="0">
                <a:cs typeface="Tahoma" pitchFamily="2"/>
              </a:rPr>
              <a:t>czasu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cs typeface="Tahoma" pitchFamily="2"/>
              </a:rPr>
              <a:t>Dbają o aktywność dziecka bez urządzeń ekranowych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 smtClean="0">
              <a:cs typeface="Tahoma" pitchFamily="2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lnSpc>
                <a:spcPct val="110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48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f03461883_win32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9532258_TF03461883_TF03461883" id="{CB1E742B-07C7-400E-AC72-0F240E4DAFC6}" vid="{6946C01C-0A18-4EED-B65C-F3BDDA07F56C}"/>
    </a:ext>
  </a:extLst>
</a:theme>
</file>

<file path=ppt/theme/theme2.xml><?xml version="1.0" encoding="utf-8"?>
<a:theme xmlns:a="http://schemas.openxmlformats.org/drawingml/2006/main" name="Motyw pakietu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tf03461883_win32</Template>
  <TotalTime>164</TotalTime>
  <Words>1449</Words>
  <Application>Microsoft Office PowerPoint</Application>
  <PresentationFormat>Niestandardowy</PresentationFormat>
  <Paragraphs>175</Paragraphs>
  <Slides>11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tf03461883_win32</vt:lpstr>
      <vt:lpstr>Sprawozdanie z realizacji programu „Na zdrowie” za rok szkolny 2022/2023</vt:lpstr>
      <vt:lpstr>Odżywiam się zdrowo</vt:lpstr>
      <vt:lpstr>Efekty </vt:lpstr>
      <vt:lpstr>Bezpieczeństwo swoje i innych</vt:lpstr>
      <vt:lpstr>Efekty </vt:lpstr>
      <vt:lpstr>      Dbamy o czystość swojego ciała</vt:lpstr>
      <vt:lpstr>      Efekty </vt:lpstr>
      <vt:lpstr>Lubię aktywnie spędzać czas</vt:lpstr>
      <vt:lpstr>Efekty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realizacji programu „Na zdrowie” za rok szkolny 2022/2023</dc:title>
  <dc:creator>Ania</dc:creator>
  <cp:lastModifiedBy>Ania</cp:lastModifiedBy>
  <cp:revision>11</cp:revision>
  <dcterms:created xsi:type="dcterms:W3CDTF">2023-08-02T08:56:01Z</dcterms:created>
  <dcterms:modified xsi:type="dcterms:W3CDTF">2023-08-03T06:13:35Z</dcterms:modified>
</cp:coreProperties>
</file>